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Roboto Condensed"/>
      <p:regular r:id="rId28"/>
      <p:bold r:id="rId29"/>
      <p:italic r:id="rId30"/>
      <p:boldItalic r:id="rId31"/>
    </p:embeddedFont>
    <p:embeddedFont>
      <p:font typeface="Roboto Condensed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RobotoCondensed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Condense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4.xml"/><Relationship Id="rId33" Type="http://schemas.openxmlformats.org/officeDocument/2006/relationships/font" Target="fonts/RobotoCondensedLight-bold.fntdata"/><Relationship Id="rId10" Type="http://schemas.openxmlformats.org/officeDocument/2006/relationships/slide" Target="slides/slide3.xml"/><Relationship Id="rId32" Type="http://schemas.openxmlformats.org/officeDocument/2006/relationships/font" Target="fonts/RobotoCondensedLight-regular.fntdata"/><Relationship Id="rId13" Type="http://schemas.openxmlformats.org/officeDocument/2006/relationships/slide" Target="slides/slide6.xml"/><Relationship Id="rId35" Type="http://schemas.openxmlformats.org/officeDocument/2006/relationships/font" Target="fonts/RobotoCondensedLight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CondensedLight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75e93c55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75e93c5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6c9849e8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6c9849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56" name="Google Shape;256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7544430d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754443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83ccfe6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83ccfe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Jscript: ms impementation of ecma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ActionScript is an object-oriented programming language originally developed by Macromedia Inc. (later acquired by Adobe Systems)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Browser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Node.js is an open-source, cross-platform JavaScript run-time environment that executes JavaScript code outside of a browser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Apache couchDB: use JavaScript as its query language using MapReduce,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7544430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7544430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https://dorey.github.io/JavaScript-Equality-Table/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check, default default. </a:t>
            </a:r>
            <a:br>
              <a:rPr lang="en"/>
            </a:br>
            <a:r>
              <a:rPr lang="en"/>
              <a:t>foo &amp;&amp; foo.baz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75e93c55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75e93c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7544430d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7544430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://www.learningdefinition.com/p/javascript.html" TargetMode="External"/><Relationship Id="rId5" Type="http://schemas.openxmlformats.org/officeDocument/2006/relationships/hyperlink" Target="https://en.wikipedia.org/wiki/First-class_functions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hyperlink" Target="https://auth0.com/blog/a-brief-history-of-javascript/" TargetMode="External"/><Relationship Id="rId6" Type="http://schemas.openxmlformats.org/officeDocument/2006/relationships/hyperlink" Target="https://auth0.com/blog/a-brief-history-of-javascript/" TargetMode="External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Equal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3125800" y="2235000"/>
            <a:ext cx="3002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===   !==   ==   !=</a:t>
            </a:r>
            <a:endParaRPr b="1" sz="3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Basics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Calculator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125" y="828625"/>
            <a:ext cx="2416275" cy="41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46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60" name="Google Shape;260;p46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61" name="Google Shape;261;p46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46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63" name="Google Shape;263;p46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5020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5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	JS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JavaScript (JS) is a lightweight, interpreted or JIT compiled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programming language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first-class functions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Most well-known as the scripting language for Web pages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-MDN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16792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History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35832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Env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6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6" name="Google Shape;16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4866250" y="303058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Basics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8"/>
          <p:cNvSpPr txBox="1"/>
          <p:nvPr/>
        </p:nvSpPr>
        <p:spPr>
          <a:xfrm>
            <a:off x="594575" y="1706325"/>
            <a:ext cx="3460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Brendan Eich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1995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Mocha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Netscape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Nothing related to java, it was popular and they’ve used it.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More detail</a:t>
            </a:r>
            <a:r>
              <a:rPr lang="en" u="sng">
                <a:solidFill>
                  <a:schemeClr val="hlink"/>
                </a:solidFill>
                <a:hlinkClick r:id="rId6"/>
              </a:rPr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4050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585150" y="1536450"/>
            <a:ext cx="34608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 1,2,3  - &gt; 1999 ( Make it consistent with the existing implementation</a:t>
            </a:r>
            <a:r>
              <a:rPr lang="en"/>
              <a:t> 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 4 - &gt; 2000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 5 -&gt; 2009  First post harmony release. (json, object, strict)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ECMA 6 -&gt; 2015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 based release.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050" y="1680825"/>
            <a:ext cx="3170149" cy="17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Env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0"/>
          <p:cNvSpPr txBox="1"/>
          <p:nvPr/>
        </p:nvSpPr>
        <p:spPr>
          <a:xfrm>
            <a:off x="922450" y="1611950"/>
            <a:ext cx="2258100" cy="2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ActionScript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Jscript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Javascript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Browser</a:t>
            </a:r>
            <a:r>
              <a:rPr i="1" lang="en" sz="1200"/>
              <a:t>.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Node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ApacheCouch DB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3250" y="1527025"/>
            <a:ext cx="3821450" cy="19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Coercion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1"/>
          <p:cNvSpPr txBox="1"/>
          <p:nvPr/>
        </p:nvSpPr>
        <p:spPr>
          <a:xfrm>
            <a:off x="5317275" y="662475"/>
            <a:ext cx="3189900" cy="3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 + false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 / "6"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"number" + 15 + 3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15 + 3 + "number"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[1] &gt; null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"foo" + + "bar"</a:t>
            </a:r>
            <a:endParaRPr/>
          </a:p>
        </p:txBody>
      </p:sp>
      <p:sp>
        <p:nvSpPr>
          <p:cNvPr id="211" name="Google Shape;211;p41"/>
          <p:cNvSpPr txBox="1"/>
          <p:nvPr/>
        </p:nvSpPr>
        <p:spPr>
          <a:xfrm>
            <a:off x="1151400" y="1838450"/>
            <a:ext cx="31899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Type coercion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is the process of converting value from one type to another (such as string to number, object to boolean, and so on). Any type, be it primitive or an object, is a valid subject for type coercion.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-MDN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Scope and context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/>
          <p:nvPr/>
        </p:nvSpPr>
        <p:spPr>
          <a:xfrm>
            <a:off x="529125" y="1697225"/>
            <a:ext cx="34608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5257"/>
                </a:solidFill>
              </a:rPr>
              <a:t>Every function invocation has both a scope and a context associated with it. Fundamentally, scope is function-based while context is object-based. In other words, scope pertains to the variable access of a function when it is invoked and is unique to each invocation. Context is always the value of the </a:t>
            </a:r>
            <a:r>
              <a:rPr b="1" i="1" lang="en" sz="1200">
                <a:solidFill>
                  <a:srgbClr val="69757C"/>
                </a:solidFill>
                <a:highlight>
                  <a:srgbClr val="F7F7F9"/>
                </a:highlight>
              </a:rPr>
              <a:t>this</a:t>
            </a:r>
            <a:r>
              <a:rPr b="1" i="1" lang="en" sz="1200">
                <a:solidFill>
                  <a:srgbClr val="4A5257"/>
                </a:solidFill>
              </a:rPr>
              <a:t> </a:t>
            </a:r>
            <a:r>
              <a:rPr lang="en" sz="1200">
                <a:solidFill>
                  <a:srgbClr val="4A5257"/>
                </a:solidFill>
              </a:rPr>
              <a:t>keyword which is a reference to the object that “owns” the currently executing code.</a:t>
            </a:r>
            <a:endParaRPr sz="1200">
              <a:solidFill>
                <a:srgbClr val="4A5257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257"/>
              </a:buClr>
              <a:buSzPts val="1200"/>
              <a:buChar char="-"/>
            </a:pPr>
            <a:r>
              <a:rPr b="1" lang="en" sz="1200">
                <a:solidFill>
                  <a:srgbClr val="4A5257"/>
                </a:solidFill>
              </a:rPr>
              <a:t>Ryan Morr</a:t>
            </a:r>
            <a:endParaRPr b="1" sz="1200">
              <a:solidFill>
                <a:srgbClr val="4A5257"/>
              </a:solidFill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4427750" y="1662350"/>
            <a:ext cx="4113300" cy="2242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 exampleFunction() {</a:t>
            </a:r>
            <a:b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x = "declared inside scope";</a:t>
            </a: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this.x= "context of the function";</a:t>
            </a:r>
            <a:b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console.log(x);</a:t>
            </a:r>
            <a:endParaRPr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console.log(this.x);</a:t>
            </a:r>
            <a:b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console.log(x);</a:t>
            </a:r>
            <a:endParaRPr sz="11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Hoisting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0" name="Google Shape;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/>
          <p:nvPr/>
        </p:nvSpPr>
        <p:spPr>
          <a:xfrm>
            <a:off x="529125" y="1883200"/>
            <a:ext cx="26256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Hoisting is JavaScript's default behavior of “</a:t>
            </a:r>
            <a:r>
              <a:rPr i="1" lang="en">
                <a:solidFill>
                  <a:srgbClr val="666666"/>
                </a:solidFill>
                <a:highlight>
                  <a:srgbClr val="FFFFFF"/>
                </a:highlight>
              </a:rPr>
              <a:t>moving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” all declarations to the top of the current scope.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4572000" y="2135850"/>
            <a:ext cx="34071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334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num </a:t>
            </a:r>
            <a:r>
              <a:rPr lang="en" sz="1100">
                <a:solidFill>
                  <a:srgbClr val="A67F5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100">
                <a:solidFill>
                  <a:srgbClr val="990055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6</a:t>
            </a:r>
            <a:r>
              <a:rPr lang="en" sz="1100">
                <a:solidFill>
                  <a:srgbClr val="99999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b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n" sz="1100">
                <a:solidFill>
                  <a:srgbClr val="99999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100">
                <a:solidFill>
                  <a:srgbClr val="DD4A68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log</a:t>
            </a:r>
            <a:r>
              <a:rPr lang="en" sz="1100">
                <a:solidFill>
                  <a:srgbClr val="99999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num</a:t>
            </a:r>
            <a:r>
              <a:rPr lang="en" sz="1100">
                <a:solidFill>
                  <a:srgbClr val="99999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);</a:t>
            </a: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100">
                <a:solidFill>
                  <a:srgbClr val="708090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// returns ?</a:t>
            </a:r>
            <a:b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100">
                <a:solidFill>
                  <a:srgbClr val="0077AA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en" sz="1100">
                <a:solidFill>
                  <a:srgbClr val="333333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 num</a:t>
            </a:r>
            <a:r>
              <a:rPr lang="en" sz="1100">
                <a:solidFill>
                  <a:srgbClr val="999999"/>
                </a:solidFill>
                <a:highlight>
                  <a:srgbClr val="EEEEEE"/>
                </a:highlight>
                <a:latin typeface="Verdana"/>
                <a:ea typeface="Verdana"/>
                <a:cs typeface="Verdana"/>
                <a:sym typeface="Verdana"/>
              </a:rPr>
              <a:t>;</a:t>
            </a:r>
            <a:endParaRPr sz="1100">
              <a:solidFill>
                <a:srgbClr val="999999"/>
              </a:solidFill>
              <a:highlight>
                <a:srgbClr val="EEEEEE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